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3"/>
  </p:notesMasterIdLst>
  <p:handoutMasterIdLst>
    <p:handoutMasterId r:id="rId14"/>
  </p:handoutMasterIdLst>
  <p:sldIdLst>
    <p:sldId id="326" r:id="rId2"/>
    <p:sldId id="329" r:id="rId3"/>
    <p:sldId id="359" r:id="rId4"/>
    <p:sldId id="328" r:id="rId5"/>
    <p:sldId id="352" r:id="rId6"/>
    <p:sldId id="355" r:id="rId7"/>
    <p:sldId id="358" r:id="rId8"/>
    <p:sldId id="351" r:id="rId9"/>
    <p:sldId id="361" r:id="rId10"/>
    <p:sldId id="347" r:id="rId11"/>
    <p:sldId id="353"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9"/>
            <p14:sldId id="359"/>
            <p14:sldId id="328"/>
            <p14:sldId id="352"/>
            <p14:sldId id="355"/>
            <p14:sldId id="358"/>
            <p14:sldId id="351"/>
            <p14:sldId id="361"/>
            <p14:sldId id="347"/>
            <p14:sldId id="35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howGuides="1">
      <p:cViewPr>
        <p:scale>
          <a:sx n="90" d="100"/>
          <a:sy n="90" d="100"/>
        </p:scale>
        <p:origin x="780" y="19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02/11/2021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02/11/2021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02/11/2021</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02/11/2021</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02/11/2021</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02/11/2021</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02/11/2021</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02/11/2021</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02/11/2021</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02/11/2021</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02/11/2021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1" y="771550"/>
            <a:ext cx="8424000" cy="720000"/>
          </a:xfrm>
        </p:spPr>
        <p:txBody>
          <a:bodyPr/>
          <a:lstStyle/>
          <a:p>
            <a:r>
              <a:rPr lang="fr-FR" sz="2400" dirty="0" smtClean="0"/>
              <a:t>5 CONSEILS POUR BIEN SE PRÉPARER</a:t>
            </a:r>
            <a:endParaRPr lang="fr-FR" sz="2400" dirty="0"/>
          </a:p>
        </p:txBody>
      </p:sp>
      <p:sp>
        <p:nvSpPr>
          <p:cNvPr id="3" name="Espace réservé du contenu 2"/>
          <p:cNvSpPr>
            <a:spLocks noGrp="1"/>
          </p:cNvSpPr>
          <p:nvPr>
            <p:ph sz="quarter" idx="14"/>
          </p:nvPr>
        </p:nvSpPr>
        <p:spPr>
          <a:xfrm>
            <a:off x="377869" y="1485209"/>
            <a:ext cx="8388467" cy="3651910"/>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Ne pas attendre la dernière minute </a:t>
            </a:r>
            <a:r>
              <a:rPr lang="fr-FR" sz="1400" b="1" dirty="0" smtClean="0">
                <a:solidFill>
                  <a:srgbClr val="3D566E"/>
                </a:solidFill>
              </a:rPr>
              <a:t>pour s’informer et préparer </a:t>
            </a:r>
            <a:r>
              <a:rPr lang="fr-FR" sz="1400" b="1" dirty="0">
                <a:solidFill>
                  <a:srgbClr val="3D566E"/>
                </a:solidFill>
              </a:rPr>
              <a:t>son projet d’orientation</a:t>
            </a: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Échanger </a:t>
            </a:r>
            <a:r>
              <a:rPr lang="fr-FR" sz="1400" b="1" dirty="0">
                <a:solidFill>
                  <a:srgbClr val="3D566E"/>
                </a:solidFill>
              </a:rPr>
              <a:t>au sein de son lycée et </a:t>
            </a:r>
            <a:r>
              <a:rPr lang="fr-FR" sz="1400" b="1" dirty="0" smtClean="0">
                <a:solidFill>
                  <a:srgbClr val="3D566E"/>
                </a:solidFill>
              </a:rPr>
              <a:t>profiter des opportunités de rencontres : salons, journées portes ouvertes,…</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Préparer les éléments pour </a:t>
            </a:r>
            <a:r>
              <a:rPr lang="fr-FR" sz="1400" b="1" dirty="0" smtClean="0">
                <a:solidFill>
                  <a:srgbClr val="ED7454"/>
                </a:solidFill>
              </a:rPr>
              <a:t>vous </a:t>
            </a:r>
            <a:r>
              <a:rPr lang="fr-FR" sz="1400" b="1" dirty="0">
                <a:solidFill>
                  <a:srgbClr val="ED7454"/>
                </a:solidFill>
              </a:rPr>
              <a:t>inscrire </a:t>
            </a:r>
            <a:r>
              <a:rPr lang="fr-FR" sz="1400" b="1" dirty="0" smtClean="0">
                <a:solidFill>
                  <a:srgbClr val="3D566E"/>
                </a:solidFill>
              </a:rPr>
              <a:t>(à retrouver sur Parcoursup.fr </a:t>
            </a:r>
            <a:r>
              <a:rPr lang="fr-FR" sz="1400" b="1" dirty="0">
                <a:solidFill>
                  <a:srgbClr val="3D566E"/>
                </a:solidFill>
              </a:rPr>
              <a:t>à partir du 21 décembre) </a:t>
            </a:r>
            <a:r>
              <a:rPr lang="fr-FR" sz="1400" b="1" smtClean="0">
                <a:solidFill>
                  <a:srgbClr val="ED7454"/>
                </a:solidFill>
              </a:rPr>
              <a:t>et bien renseigner </a:t>
            </a:r>
            <a:r>
              <a:rPr lang="fr-FR" sz="1400" b="1" dirty="0" smtClean="0">
                <a:solidFill>
                  <a:srgbClr val="ED7454"/>
                </a:solidFill>
              </a:rPr>
              <a:t>les </a:t>
            </a:r>
            <a:r>
              <a:rPr lang="fr-FR" sz="1400" b="1" dirty="0">
                <a:solidFill>
                  <a:srgbClr val="ED7454"/>
                </a:solidFill>
              </a:rPr>
              <a:t>coordonnées </a:t>
            </a:r>
            <a:r>
              <a:rPr lang="fr-FR" sz="1400" b="1" dirty="0" smtClean="0">
                <a:solidFill>
                  <a:srgbClr val="3D566E"/>
                </a:solidFill>
              </a:rPr>
              <a:t>des représentants légaux pour un meilleur suivi</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Aborder sereinement la phase d’admission </a:t>
            </a:r>
            <a:r>
              <a:rPr lang="fr-FR" sz="1400" b="1" dirty="0" smtClean="0">
                <a:solidFill>
                  <a:srgbClr val="3D566E"/>
                </a:solidFill>
              </a:rPr>
              <a:t>pendant laquelle vous restez accompagné</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S’abonner aux comptes sociaux Parcoursup</a:t>
            </a:r>
            <a:r>
              <a:rPr lang="fr-FR" sz="1400" b="1" dirty="0" smtClean="0">
                <a:solidFill>
                  <a:srgbClr val="3D566E"/>
                </a:solidFill>
              </a:rPr>
              <a:t>: Instagram/Facebook</a:t>
            </a:r>
            <a:r>
              <a:rPr lang="fr-FR" sz="1400" dirty="0" smtClean="0">
                <a:solidFill>
                  <a:srgbClr val="3D566E"/>
                </a:solidFill>
              </a:rPr>
              <a:t> (@</a:t>
            </a:r>
            <a:r>
              <a:rPr lang="fr-FR" sz="1400" dirty="0" err="1" smtClean="0">
                <a:solidFill>
                  <a:srgbClr val="3D566E"/>
                </a:solidFill>
              </a:rPr>
              <a:t>parcoursupinfo</a:t>
            </a:r>
            <a:r>
              <a:rPr lang="fr-FR" sz="1400" dirty="0" smtClean="0">
                <a:solidFill>
                  <a:srgbClr val="3D566E"/>
                </a:solidFill>
              </a:rPr>
              <a:t>) et </a:t>
            </a:r>
            <a:r>
              <a:rPr lang="fr-FR" sz="1400" b="1" dirty="0">
                <a:solidFill>
                  <a:srgbClr val="3D566E"/>
                </a:solidFill>
              </a:rPr>
              <a:t>Twitter</a:t>
            </a:r>
            <a:r>
              <a:rPr lang="fr-FR" sz="1400" dirty="0">
                <a:solidFill>
                  <a:srgbClr val="3D566E"/>
                </a:solidFill>
              </a:rPr>
              <a:t> </a:t>
            </a:r>
            <a:r>
              <a:rPr lang="fr-FR" sz="1400" dirty="0" smtClean="0">
                <a:solidFill>
                  <a:srgbClr val="3D566E"/>
                </a:solidFill>
              </a:rPr>
              <a:t>(@</a:t>
            </a:r>
            <a:r>
              <a:rPr lang="fr-FR" sz="1400" dirty="0">
                <a:solidFill>
                  <a:srgbClr val="3D566E"/>
                </a:solidFill>
              </a:rPr>
              <a:t>parcoursup_info) </a:t>
            </a:r>
          </a:p>
        </p:txBody>
      </p:sp>
      <p:sp>
        <p:nvSpPr>
          <p:cNvPr id="5" name="Espace réservé de la date 4"/>
          <p:cNvSpPr>
            <a:spLocks noGrp="1"/>
          </p:cNvSpPr>
          <p:nvPr>
            <p:ph type="dt" sz="half" idx="10"/>
          </p:nvPr>
        </p:nvSpPr>
        <p:spPr/>
        <p:txBody>
          <a:bodyPr/>
          <a:lstStyle/>
          <a:p>
            <a:pPr algn="r"/>
            <a:fld id="{B7A676A2-1331-491E-BDE0-D0B44844A436}" type="datetime1">
              <a:rPr lang="fr-FR" cap="all" smtClean="0"/>
              <a:t>02/11/2021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76314"/>
            <a:ext cx="8424000" cy="720000"/>
          </a:xfrm>
        </p:spPr>
        <p:txBody>
          <a:bodyPr/>
          <a:lstStyle/>
          <a:p>
            <a:r>
              <a:rPr lang="fr-FR" sz="2400" dirty="0" smtClean="0"/>
              <a:t>LES PRINCIPES CLÉS DE PARCOURSUP</a:t>
            </a:r>
            <a:endParaRPr lang="fr-FR" sz="2400" dirty="0"/>
          </a:p>
        </p:txBody>
      </p:sp>
      <p:sp>
        <p:nvSpPr>
          <p:cNvPr id="2" name="Espace réservé de la date 1"/>
          <p:cNvSpPr>
            <a:spLocks noGrp="1"/>
          </p:cNvSpPr>
          <p:nvPr>
            <p:ph type="dt" sz="half" idx="10"/>
          </p:nvPr>
        </p:nvSpPr>
        <p:spPr/>
        <p:txBody>
          <a:bodyPr/>
          <a:lstStyle/>
          <a:p>
            <a:pPr algn="r"/>
            <a:fld id="{41D88FDF-6DE2-4AFF-8F5A-4637A89F17A3}" type="datetime1">
              <a:rPr lang="fr-FR" cap="all" smtClean="0"/>
              <a:t>02/11/2021</a:t>
            </a:fld>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ZoneTexte 2"/>
          <p:cNvSpPr txBox="1"/>
          <p:nvPr/>
        </p:nvSpPr>
        <p:spPr>
          <a:xfrm flipH="1">
            <a:off x="359999" y="1419622"/>
            <a:ext cx="8028426" cy="3046988"/>
          </a:xfrm>
          <a:prstGeom prst="rect">
            <a:avLst/>
          </a:prstGeom>
          <a:noFill/>
        </p:spPr>
        <p:txBody>
          <a:bodyPr wrap="square" rtlCol="0">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Un accompagnement de l’élève à chaque étape de la procédure, </a:t>
            </a:r>
            <a:r>
              <a:rPr lang="fr-FR" dirty="0">
                <a:solidFill>
                  <a:srgbClr val="3D566E"/>
                </a:solidFill>
              </a:rPr>
              <a:t>de l’élaboration de son projet d’orientation au choix de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Des </a:t>
            </a:r>
            <a:r>
              <a:rPr lang="fr-FR" b="1" dirty="0">
                <a:solidFill>
                  <a:srgbClr val="F28E65"/>
                </a:solidFill>
              </a:rPr>
              <a:t>informations clés, </a:t>
            </a:r>
            <a:r>
              <a:rPr lang="fr-FR" dirty="0">
                <a:solidFill>
                  <a:srgbClr val="3D566E"/>
                </a:solidFill>
              </a:rPr>
              <a:t>pour mieux connaitre les formations, leurs attendus, les critères </a:t>
            </a:r>
            <a:r>
              <a:rPr lang="fr-FR" dirty="0" smtClean="0">
                <a:solidFill>
                  <a:srgbClr val="3D566E"/>
                </a:solidFill>
              </a:rPr>
              <a:t>d’examen </a:t>
            </a:r>
            <a:r>
              <a:rPr lang="fr-FR" dirty="0">
                <a:solidFill>
                  <a:srgbClr val="3D566E"/>
                </a:solidFill>
              </a:rPr>
              <a:t>des dossiers, les débouchés professionnels et faire les bons choix pour </a:t>
            </a:r>
            <a:r>
              <a:rPr lang="fr-FR" dirty="0" smtClean="0">
                <a:solidFill>
                  <a:srgbClr val="3D566E"/>
                </a:solidFill>
              </a:rPr>
              <a:t>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La </a:t>
            </a:r>
            <a:r>
              <a:rPr lang="fr-FR" b="1" dirty="0">
                <a:solidFill>
                  <a:srgbClr val="F28E65"/>
                </a:solidFill>
              </a:rPr>
              <a:t>prise en compte du profil </a:t>
            </a:r>
            <a:r>
              <a:rPr lang="fr-FR" dirty="0">
                <a:solidFill>
                  <a:srgbClr val="3D566E"/>
                </a:solidFill>
              </a:rPr>
              <a:t>de chaque lycéen et le </a:t>
            </a:r>
            <a:r>
              <a:rPr lang="fr-FR" b="1" dirty="0">
                <a:solidFill>
                  <a:srgbClr val="F28E65"/>
                </a:solidFill>
              </a:rPr>
              <a:t>dernier mot donné au candidat</a:t>
            </a:r>
            <a:r>
              <a:rPr lang="fr-FR" dirty="0">
                <a:solidFill>
                  <a:srgbClr val="3D566E"/>
                </a:solidFill>
              </a:rPr>
              <a:t> pour choisir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De</a:t>
            </a:r>
            <a:r>
              <a:rPr lang="fr-FR" b="1" dirty="0" smtClean="0">
                <a:solidFill>
                  <a:srgbClr val="F28E65"/>
                </a:solidFill>
              </a:rPr>
              <a:t>s </a:t>
            </a:r>
            <a:r>
              <a:rPr lang="fr-FR" b="1" dirty="0">
                <a:solidFill>
                  <a:srgbClr val="F28E65"/>
                </a:solidFill>
              </a:rPr>
              <a:t>parcours de réussite personnalisés (Oui-Si) à l’université</a:t>
            </a:r>
            <a:r>
              <a:rPr lang="fr-FR" dirty="0">
                <a:solidFill>
                  <a:srgbClr val="3D566E"/>
                </a:solidFill>
              </a:rPr>
              <a:t>, 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PARCOURSUP AU SERVICE DE L’ÉGALITÉ DES CHANCES</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sz="quarter" idx="14"/>
          </p:nvPr>
        </p:nvSpPr>
        <p:spPr>
          <a:xfrm>
            <a:off x="328996" y="1586812"/>
            <a:ext cx="8563484" cy="3361201"/>
          </a:xfrm>
        </p:spPr>
        <p:txBody>
          <a:bodyPr/>
          <a:lstStyle/>
          <a:p>
            <a:r>
              <a:rPr lang="fr-FR" sz="1800" b="1" dirty="0">
                <a:solidFill>
                  <a:srgbClr val="EC130E"/>
                </a:solidFill>
              </a:rPr>
              <a:t>&gt;</a:t>
            </a:r>
            <a:r>
              <a:rPr lang="fr-FR" sz="1800" dirty="0">
                <a:solidFill>
                  <a:srgbClr val="EC130E"/>
                </a:solidFill>
              </a:rPr>
              <a:t> </a:t>
            </a:r>
            <a:r>
              <a:rPr lang="fr-FR" sz="1800" dirty="0" smtClean="0"/>
              <a:t>Des </a:t>
            </a:r>
            <a:r>
              <a:rPr lang="fr-FR" sz="1800" b="1" dirty="0">
                <a:solidFill>
                  <a:srgbClr val="F28E65"/>
                </a:solidFill>
              </a:rPr>
              <a:t>places sont priorisées pour les </a:t>
            </a:r>
            <a:r>
              <a:rPr lang="fr-FR" sz="1800" b="1" dirty="0" smtClean="0">
                <a:solidFill>
                  <a:srgbClr val="F28E65"/>
                </a:solidFill>
              </a:rPr>
              <a:t>lycéens boursiers </a:t>
            </a:r>
            <a:r>
              <a:rPr lang="fr-FR" sz="1800" dirty="0" smtClean="0"/>
              <a:t>dans </a:t>
            </a:r>
            <a:r>
              <a:rPr lang="fr-FR" sz="1800" dirty="0"/>
              <a:t>chaque formation, </a:t>
            </a:r>
            <a:r>
              <a:rPr lang="fr-FR" sz="1800" dirty="0" smtClean="0"/>
              <a:t>y compris les plus sélectives </a:t>
            </a:r>
          </a:p>
          <a:p>
            <a:r>
              <a:rPr lang="fr-FR" sz="1800" b="1" dirty="0">
                <a:solidFill>
                  <a:srgbClr val="EC130E"/>
                </a:solidFill>
              </a:rPr>
              <a:t>&gt; </a:t>
            </a:r>
            <a:r>
              <a:rPr lang="fr-FR" sz="1800" dirty="0" smtClean="0"/>
              <a:t>Une </a:t>
            </a:r>
            <a:r>
              <a:rPr lang="fr-FR" sz="1800" b="1" dirty="0" smtClean="0">
                <a:solidFill>
                  <a:srgbClr val="F28E65"/>
                </a:solidFill>
              </a:rPr>
              <a:t>aide financière pour les lycéens boursiers </a:t>
            </a:r>
            <a:r>
              <a:rPr lang="fr-FR" sz="1800" dirty="0"/>
              <a:t>qui s’inscrivent dans une formation en dehors de leur académie  </a:t>
            </a:r>
            <a:endParaRPr lang="fr-FR" sz="1800" dirty="0" smtClean="0"/>
          </a:p>
          <a:p>
            <a:r>
              <a:rPr lang="fr-FR" sz="1800" b="1" dirty="0">
                <a:solidFill>
                  <a:srgbClr val="EC130E"/>
                </a:solidFill>
              </a:rPr>
              <a:t>&gt; </a:t>
            </a:r>
            <a:r>
              <a:rPr lang="fr-FR" sz="1800" dirty="0"/>
              <a:t>La possibilité de faire valoir dans son dossier </a:t>
            </a:r>
            <a:r>
              <a:rPr lang="fr-FR" sz="1800" b="1" dirty="0">
                <a:solidFill>
                  <a:srgbClr val="F28E65"/>
                </a:solidFill>
              </a:rPr>
              <a:t>sa participation au dispositif « Cordées de la réussite » </a:t>
            </a:r>
          </a:p>
          <a:p>
            <a:endParaRPr lang="fr-FR" sz="1800" dirty="0" smtClean="0"/>
          </a:p>
          <a:p>
            <a:r>
              <a:rPr lang="fr-FR" sz="1800" b="1" dirty="0" smtClean="0">
                <a:solidFill>
                  <a:srgbClr val="EC130E"/>
                </a:solidFill>
              </a:rPr>
              <a:t>&gt;</a:t>
            </a:r>
            <a:r>
              <a:rPr lang="fr-FR" sz="1800" dirty="0" smtClean="0">
                <a:solidFill>
                  <a:srgbClr val="EC130E"/>
                </a:solidFill>
              </a:rPr>
              <a:t> </a:t>
            </a:r>
            <a:r>
              <a:rPr lang="fr-FR" sz="1800" dirty="0" smtClean="0"/>
              <a:t>Un </a:t>
            </a:r>
            <a:r>
              <a:rPr lang="fr-FR" sz="1800" dirty="0"/>
              <a:t>nombre de </a:t>
            </a:r>
            <a:r>
              <a:rPr lang="fr-FR" sz="1800" b="1" dirty="0">
                <a:solidFill>
                  <a:srgbClr val="F28E65"/>
                </a:solidFill>
              </a:rPr>
              <a:t>places en BTS est priorisé pour les bacheliers professionnels</a:t>
            </a:r>
            <a:endParaRPr lang="fr-FR" sz="1800" dirty="0"/>
          </a:p>
          <a:p>
            <a:pPr marL="0" lvl="2" indent="0">
              <a:buClr>
                <a:srgbClr val="FF0000"/>
              </a:buClr>
              <a:buNone/>
            </a:pPr>
            <a:r>
              <a:rPr lang="fr-FR" sz="1800" b="1" dirty="0" smtClean="0">
                <a:solidFill>
                  <a:srgbClr val="EC130E"/>
                </a:solidFill>
              </a:rPr>
              <a:t>&gt;</a:t>
            </a:r>
            <a:r>
              <a:rPr lang="fr-FR" sz="1800" dirty="0" smtClean="0">
                <a:solidFill>
                  <a:srgbClr val="EC130E"/>
                </a:solidFill>
              </a:rPr>
              <a:t> </a:t>
            </a:r>
            <a:r>
              <a:rPr lang="fr-FR" sz="1800" dirty="0" smtClean="0">
                <a:solidFill>
                  <a:srgbClr val="0C5076"/>
                </a:solidFill>
              </a:rPr>
              <a:t>Un </a:t>
            </a:r>
            <a:r>
              <a:rPr lang="fr-FR" sz="1800" dirty="0">
                <a:solidFill>
                  <a:srgbClr val="0C5076"/>
                </a:solidFill>
              </a:rPr>
              <a:t>nombre de </a:t>
            </a:r>
            <a:r>
              <a:rPr lang="fr-FR" sz="1800" b="1" dirty="0">
                <a:solidFill>
                  <a:srgbClr val="F28E65"/>
                </a:solidFill>
              </a:rPr>
              <a:t>places en B</a:t>
            </a:r>
            <a:r>
              <a:rPr lang="fr-FR" sz="1800" b="1" dirty="0" smtClean="0">
                <a:solidFill>
                  <a:srgbClr val="F28E65"/>
                </a:solidFill>
              </a:rPr>
              <a:t>UT </a:t>
            </a:r>
            <a:r>
              <a:rPr lang="fr-FR" sz="1800" b="1" dirty="0">
                <a:solidFill>
                  <a:srgbClr val="F28E65"/>
                </a:solidFill>
              </a:rPr>
              <a:t>est priorisé pour les bacheliers technologiques</a:t>
            </a: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02/11/2021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47597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02/11/2021</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02/11/2021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PRÉPARER </a:t>
            </a:r>
            <a:r>
              <a:rPr lang="fr-FR" sz="2400" dirty="0"/>
              <a:t>SON PROJET D’ORIENTATION</a:t>
            </a:r>
          </a:p>
        </p:txBody>
      </p:sp>
      <p:sp>
        <p:nvSpPr>
          <p:cNvPr id="7" name="Espace réservé de la date 6"/>
          <p:cNvSpPr>
            <a:spLocks noGrp="1"/>
          </p:cNvSpPr>
          <p:nvPr>
            <p:ph type="dt" sz="half" idx="10"/>
          </p:nvPr>
        </p:nvSpPr>
        <p:spPr/>
        <p:txBody>
          <a:bodyPr/>
          <a:lstStyle/>
          <a:p>
            <a:pPr algn="r"/>
            <a:fld id="{D3C3A5ED-7BF4-4948-A6BE-81610357B299}" type="datetime1">
              <a:rPr lang="fr-FR" cap="all" smtClean="0"/>
              <a:t>02/11/2021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3" name="Image 12"/>
          <p:cNvPicPr>
            <a:picLocks noChangeAspect="1"/>
          </p:cNvPicPr>
          <p:nvPr/>
        </p:nvPicPr>
        <p:blipFill>
          <a:blip r:embed="rId2"/>
          <a:stretch>
            <a:fillRect/>
          </a:stretch>
        </p:blipFill>
        <p:spPr>
          <a:xfrm>
            <a:off x="4585625" y="1620000"/>
            <a:ext cx="4104454" cy="1821771"/>
          </a:xfrm>
          <a:prstGeom prst="rect">
            <a:avLst/>
          </a:prstGeom>
        </p:spPr>
      </p:pic>
      <p:sp>
        <p:nvSpPr>
          <p:cNvPr id="14" name="ZoneTexte 13"/>
          <p:cNvSpPr txBox="1"/>
          <p:nvPr/>
        </p:nvSpPr>
        <p:spPr>
          <a:xfrm>
            <a:off x="359999" y="3854211"/>
            <a:ext cx="4022454" cy="646331"/>
          </a:xfrm>
          <a:prstGeom prst="rect">
            <a:avLst/>
          </a:prstGeom>
          <a:noFill/>
        </p:spPr>
        <p:txBody>
          <a:bodyPr wrap="square" rtlCol="0">
            <a:spAutoFit/>
          </a:bodyPr>
          <a:lstStyle/>
          <a:p>
            <a:r>
              <a:rPr lang="fr-FR" b="1" dirty="0" smtClean="0">
                <a:solidFill>
                  <a:srgbClr val="F28E65"/>
                </a:solidFill>
              </a:rPr>
              <a:t>Terminales2021-2022</a:t>
            </a:r>
            <a:r>
              <a:rPr lang="fr-FR" dirty="0" smtClean="0">
                <a:solidFill>
                  <a:srgbClr val="0C5076"/>
                </a:solidFill>
              </a:rPr>
              <a:t>.fr : infos sur les filières, les formations, les métiers </a:t>
            </a:r>
            <a:endParaRPr lang="fr-FR" dirty="0">
              <a:solidFill>
                <a:srgbClr val="0C5076"/>
              </a:solidFill>
            </a:endParaRPr>
          </a:p>
        </p:txBody>
      </p:sp>
      <p:sp>
        <p:nvSpPr>
          <p:cNvPr id="15" name="ZoneTexte 14"/>
          <p:cNvSpPr txBox="1"/>
          <p:nvPr/>
        </p:nvSpPr>
        <p:spPr>
          <a:xfrm flipH="1">
            <a:off x="4679545" y="3829018"/>
            <a:ext cx="4086791" cy="646331"/>
          </a:xfrm>
          <a:prstGeom prst="rect">
            <a:avLst/>
          </a:prstGeom>
          <a:noFill/>
        </p:spPr>
        <p:txBody>
          <a:bodyPr wrap="square" rtlCol="0">
            <a:spAutoFit/>
          </a:bodyPr>
          <a:lstStyle/>
          <a:p>
            <a:r>
              <a:rPr lang="fr-FR" b="1" dirty="0">
                <a:solidFill>
                  <a:srgbClr val="F28E65"/>
                </a:solidFill>
              </a:rPr>
              <a:t>Parcoursup.fr </a:t>
            </a:r>
            <a:r>
              <a:rPr lang="fr-FR" dirty="0" smtClean="0">
                <a:solidFill>
                  <a:srgbClr val="0C5076"/>
                </a:solidFill>
              </a:rPr>
              <a:t>: </a:t>
            </a:r>
            <a:r>
              <a:rPr lang="fr-FR" b="1" dirty="0" smtClean="0">
                <a:solidFill>
                  <a:srgbClr val="0C5076"/>
                </a:solidFill>
              </a:rPr>
              <a:t>plus de 19 </a:t>
            </a:r>
            <a:r>
              <a:rPr lang="fr-FR" b="1" dirty="0">
                <a:solidFill>
                  <a:srgbClr val="0C5076"/>
                </a:solidFill>
              </a:rPr>
              <a:t>5</a:t>
            </a:r>
            <a:r>
              <a:rPr lang="fr-FR" b="1" dirty="0" smtClean="0">
                <a:solidFill>
                  <a:srgbClr val="0C5076"/>
                </a:solidFill>
              </a:rPr>
              <a:t>00 fiches de formations détaillées</a:t>
            </a:r>
            <a:endParaRPr lang="fr-FR" dirty="0">
              <a:solidFill>
                <a:srgbClr val="0C5076"/>
              </a:solidFill>
            </a:endParaRPr>
          </a:p>
        </p:txBody>
      </p:sp>
      <p:pic>
        <p:nvPicPr>
          <p:cNvPr id="3" name="Image 2"/>
          <p:cNvPicPr>
            <a:picLocks noChangeAspect="1"/>
          </p:cNvPicPr>
          <p:nvPr/>
        </p:nvPicPr>
        <p:blipFill>
          <a:blip r:embed="rId3"/>
          <a:stretch>
            <a:fillRect/>
          </a:stretch>
        </p:blipFill>
        <p:spPr>
          <a:xfrm>
            <a:off x="539552" y="1336367"/>
            <a:ext cx="3491921" cy="2420327"/>
          </a:xfrm>
          <a:prstGeom prst="rect">
            <a:avLst/>
          </a:prstGeom>
        </p:spPr>
      </p:pic>
    </p:spTree>
    <p:extLst>
      <p:ext uri="{BB962C8B-B14F-4D97-AF65-F5344CB8AC3E}">
        <p14:creationId xmlns:p14="http://schemas.microsoft.com/office/powerpoint/2010/main" val="411235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874" y="843558"/>
            <a:ext cx="8388462" cy="519622"/>
          </a:xfrm>
        </p:spPr>
        <p:txBody>
          <a:bodyPr/>
          <a:lstStyle/>
          <a:p>
            <a:r>
              <a:rPr lang="fr-FR" sz="2400" dirty="0" smtClean="0"/>
              <a:t>LES FORMATIONS ACCESSIBLES VIA PARCOURSUP </a:t>
            </a:r>
            <a:endParaRPr lang="fr-FR" sz="2400" dirty="0"/>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02/11/2021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280330" y="1368009"/>
            <a:ext cx="8583550" cy="3600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smtClean="0">
                <a:solidFill>
                  <a:srgbClr val="F28E65"/>
                </a:solidFill>
              </a:rPr>
              <a:t>Parmi les 19 </a:t>
            </a:r>
            <a:r>
              <a:rPr lang="fr-FR" sz="1400" b="1" dirty="0">
                <a:solidFill>
                  <a:srgbClr val="F28E65"/>
                </a:solidFill>
              </a:rPr>
              <a:t>5</a:t>
            </a:r>
            <a:r>
              <a:rPr lang="fr-FR" sz="1400" b="1" dirty="0" smtClean="0">
                <a:solidFill>
                  <a:srgbClr val="F28E65"/>
                </a:solidFill>
              </a:rPr>
              <a:t>00 formations dispensant de diplômes reconnus par l’Etat, y compris des formations en apprentissage, disponibles via le moteur de recherche de formation, on distingue  :</a:t>
            </a:r>
          </a:p>
          <a:p>
            <a:endParaRPr lang="fr-FR" sz="1200" b="1" dirty="0" smtClean="0">
              <a:solidFill>
                <a:srgbClr val="F28E65"/>
              </a:solidFill>
            </a:endParaRPr>
          </a:p>
          <a:p>
            <a:pPr marL="171450" indent="-171450">
              <a:buFont typeface="Arial" pitchFamily="34" charset="0"/>
              <a:buChar char="•"/>
            </a:pPr>
            <a:r>
              <a:rPr lang="fr-FR" sz="1200" b="1" dirty="0" smtClean="0">
                <a:solidFill>
                  <a:srgbClr val="F28E65"/>
                </a:solidFill>
              </a:rPr>
              <a:t>Des formations non sélectives </a:t>
            </a:r>
            <a:r>
              <a:rPr lang="fr-FR" sz="1200" dirty="0" smtClean="0"/>
              <a:t>: les différentes licences et les parcours d’accès aux études de santé (PASS)</a:t>
            </a:r>
          </a:p>
          <a:p>
            <a:pPr>
              <a:spcAft>
                <a:spcPts val="0"/>
              </a:spcAft>
            </a:pPr>
            <a:endParaRPr lang="fr-FR" sz="1200" dirty="0" smtClean="0"/>
          </a:p>
          <a:p>
            <a:pPr marL="171450" indent="-171450">
              <a:spcAft>
                <a:spcPts val="0"/>
              </a:spcAft>
              <a:buFont typeface="Arial" pitchFamily="34" charset="0"/>
              <a:buChar char="•"/>
            </a:pPr>
            <a:r>
              <a:rPr lang="fr-FR" sz="1200" b="1" dirty="0" smtClean="0">
                <a:solidFill>
                  <a:srgbClr val="F28E65"/>
                </a:solidFill>
              </a:rPr>
              <a:t>Des formations sélectives </a:t>
            </a:r>
            <a:r>
              <a:rPr lang="fr-FR" sz="1200" b="1" dirty="0" smtClean="0"/>
              <a:t>: </a:t>
            </a:r>
            <a:r>
              <a:rPr lang="fr-FR" sz="12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200" dirty="0" smtClean="0"/>
          </a:p>
          <a:p>
            <a:pPr marL="171450" indent="-171450">
              <a:buFont typeface="Arial" pitchFamily="34" charset="0"/>
              <a:buChar char="•"/>
            </a:pPr>
            <a:r>
              <a:rPr lang="fr-FR" sz="1200" b="1" dirty="0" smtClean="0">
                <a:solidFill>
                  <a:srgbClr val="F28E65"/>
                </a:solidFill>
              </a:rPr>
              <a:t>Des </a:t>
            </a:r>
            <a:r>
              <a:rPr lang="fr-FR" sz="1200" b="1" dirty="0">
                <a:solidFill>
                  <a:srgbClr val="F28E65"/>
                </a:solidFill>
              </a:rPr>
              <a:t>informations </a:t>
            </a:r>
            <a:r>
              <a:rPr lang="fr-FR" sz="1200" b="1" u="sng" dirty="0" smtClean="0">
                <a:solidFill>
                  <a:srgbClr val="F28E65"/>
                </a:solidFill>
              </a:rPr>
              <a:t>utiles</a:t>
            </a:r>
            <a:r>
              <a:rPr lang="fr-FR" sz="1200" b="1" dirty="0" smtClean="0">
                <a:solidFill>
                  <a:srgbClr val="F28E65"/>
                </a:solidFill>
              </a:rPr>
              <a:t> à </a:t>
            </a:r>
            <a:r>
              <a:rPr lang="fr-FR" sz="1200" b="1" dirty="0">
                <a:solidFill>
                  <a:srgbClr val="F28E65"/>
                </a:solidFill>
              </a:rPr>
              <a:t>consulter sur la fiche formation </a:t>
            </a:r>
            <a:r>
              <a:rPr lang="fr-FR" sz="1200" dirty="0"/>
              <a:t>:  le statut de l’établissement </a:t>
            </a:r>
            <a:r>
              <a:rPr lang="fr-FR" sz="1200" dirty="0" smtClean="0"/>
              <a:t>(public/privé ) ; la nature de la formation (sélective /non sélective) ; les frais de scolarité ; les débouchés professionnels et possibilités de poursuite d’études    </a:t>
            </a:r>
            <a:endParaRPr lang="fr-FR" sz="1200" dirty="0"/>
          </a:p>
          <a:p>
            <a:endParaRPr lang="fr-FR" sz="1600" dirty="0" smtClean="0"/>
          </a:p>
          <a:p>
            <a:endParaRPr lang="fr-FR" sz="1100" dirty="0" smtClean="0"/>
          </a:p>
          <a:p>
            <a:endParaRPr lang="fr-FR" dirty="0"/>
          </a:p>
        </p:txBody>
      </p:sp>
      <p:sp>
        <p:nvSpPr>
          <p:cNvPr id="10" name="Rectangle 9"/>
          <p:cNvSpPr/>
          <p:nvPr/>
        </p:nvSpPr>
        <p:spPr>
          <a:xfrm>
            <a:off x="800569" y="3990169"/>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200" dirty="0">
                <a:solidFill>
                  <a:srgbClr val="0C5076"/>
                </a:solidFill>
              </a:rPr>
              <a:t>Quelques rares formations privées ne sont pas présentes sur Parcoursup &gt; </a:t>
            </a:r>
            <a:r>
              <a:rPr lang="fr-FR" sz="1200" dirty="0" smtClean="0">
                <a:solidFill>
                  <a:srgbClr val="0C5076"/>
                </a:solidFill>
              </a:rPr>
              <a:t>prendre contact avec les établissements pour connaitre les </a:t>
            </a:r>
            <a:r>
              <a:rPr lang="fr-FR" sz="1200" dirty="0">
                <a:solidFill>
                  <a:srgbClr val="0C5076"/>
                </a:solidFill>
              </a:rPr>
              <a:t>modalités de </a:t>
            </a:r>
            <a:r>
              <a:rPr lang="fr-FR" sz="1200" dirty="0" smtClean="0">
                <a:solidFill>
                  <a:srgbClr val="0C5076"/>
                </a:solidFill>
              </a:rPr>
              <a:t>candidature</a:t>
            </a:r>
            <a:endParaRPr lang="fr-FR" sz="1200" dirty="0">
              <a:solidFill>
                <a:srgbClr val="0C5076"/>
              </a:solidFill>
            </a:endParaRPr>
          </a:p>
        </p:txBody>
      </p:sp>
    </p:spTree>
    <p:extLst>
      <p:ext uri="{BB962C8B-B14F-4D97-AF65-F5344CB8AC3E}">
        <p14:creationId xmlns:p14="http://schemas.microsoft.com/office/powerpoint/2010/main" val="190016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02/11/2021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857122"/>
            <a:ext cx="8406337" cy="778524"/>
          </a:xfrm>
        </p:spPr>
        <p:txBody>
          <a:bodyPr/>
          <a:lstStyle/>
          <a:p>
            <a:r>
              <a:rPr lang="fr-FR" sz="2400" dirty="0"/>
              <a:t>LES ÉLÉMENTS DU DOSSIER TRANSMIS À CHAQUE FORMATION</a:t>
            </a:r>
          </a:p>
        </p:txBody>
      </p:sp>
      <p:sp>
        <p:nvSpPr>
          <p:cNvPr id="4" name="Espace réservé du texte 3"/>
          <p:cNvSpPr>
            <a:spLocks noGrp="1"/>
          </p:cNvSpPr>
          <p:nvPr>
            <p:ph type="body" sz="quarter" idx="14"/>
          </p:nvPr>
        </p:nvSpPr>
        <p:spPr>
          <a:xfrm>
            <a:off x="360000" y="1678524"/>
            <a:ext cx="3707945" cy="2947500"/>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796" indent="-177796" defTabSz="457189">
              <a:spcBef>
                <a:spcPct val="20000"/>
              </a:spcBef>
              <a:spcAft>
                <a:spcPts val="0"/>
              </a:spcAft>
              <a:buClr>
                <a:srgbClr val="FF0000"/>
              </a:buClr>
              <a:buSzPct val="100000"/>
              <a:buFont typeface="Lucida Grande"/>
              <a:buChar char="&gt;"/>
              <a:defRPr/>
            </a:pPr>
            <a:r>
              <a:rPr lang="fr-FR" sz="2000" dirty="0">
                <a:solidFill>
                  <a:srgbClr val="3D566E"/>
                </a:solidFill>
              </a:rPr>
              <a:t> </a:t>
            </a:r>
            <a:r>
              <a:rPr lang="fr-FR" sz="2000" b="1" dirty="0">
                <a:solidFill>
                  <a:srgbClr val="F28E65"/>
                </a:solidFill>
              </a:rPr>
              <a:t>les pièces complémentaires </a:t>
            </a:r>
            <a:r>
              <a:rPr lang="fr-FR" sz="2000" dirty="0">
                <a:solidFill>
                  <a:srgbClr val="3D566E"/>
                </a:solidFill>
              </a:rPr>
              <a:t>demandées par certaines formations</a:t>
            </a: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solidFill>
                  <a:srgbClr val="3D566E"/>
                </a:solidFill>
              </a:rPr>
              <a:t>, si elle a été renseignée </a:t>
            </a: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solidFill>
                  <a:srgbClr val="3D566E"/>
                </a:solidFill>
              </a:rPr>
              <a:t>renseignée par le lycée </a:t>
            </a: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6" y="1678524"/>
            <a:ext cx="4212000" cy="3197482"/>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500" b="1" dirty="0">
                <a:solidFill>
                  <a:srgbClr val="3D566E"/>
                </a:solidFill>
              </a:rPr>
              <a:t>Année de première </a:t>
            </a:r>
            <a:r>
              <a:rPr lang="fr-FR" sz="1500" dirty="0">
                <a:solidFill>
                  <a:srgbClr val="3D566E"/>
                </a:solidFill>
              </a:rPr>
              <a:t>: bulletins </a:t>
            </a:r>
            <a:r>
              <a:rPr lang="fr-FR" sz="1500" dirty="0">
                <a:solidFill>
                  <a:srgbClr val="3D566E"/>
                </a:solidFill>
              </a:rPr>
              <a:t>scolaires et les notes des épreuves </a:t>
            </a:r>
            <a:r>
              <a:rPr lang="fr-FR" sz="1500" dirty="0">
                <a:solidFill>
                  <a:srgbClr val="3D566E"/>
                </a:solidFill>
              </a:rPr>
              <a:t>anticipées de </a:t>
            </a:r>
            <a:r>
              <a:rPr lang="fr-FR" sz="1500" dirty="0">
                <a:solidFill>
                  <a:srgbClr val="3D566E"/>
                </a:solidFill>
              </a:rPr>
              <a:t>français </a:t>
            </a:r>
            <a:r>
              <a:rPr lang="fr-FR" sz="1500" dirty="0">
                <a:solidFill>
                  <a:srgbClr val="3D566E"/>
                </a:solidFill>
              </a:rPr>
              <a:t>(pour les lycéens généraux et technologiques</a:t>
            </a:r>
            <a:r>
              <a:rPr lang="fr-FR" sz="1500" dirty="0">
                <a:solidFill>
                  <a:srgbClr val="3D566E"/>
                </a:solidFill>
              </a:rPr>
              <a:t>)</a:t>
            </a:r>
            <a:endParaRPr lang="fr-FR" sz="1500" dirty="0">
              <a:solidFill>
                <a:srgbClr val="3D566E"/>
              </a:solidFill>
            </a:endParaRPr>
          </a:p>
          <a:p>
            <a:pPr lvl="1"/>
            <a:r>
              <a:rPr lang="fr-FR" sz="1500" b="1" dirty="0">
                <a:solidFill>
                  <a:srgbClr val="3D566E"/>
                </a:solidFill>
              </a:rPr>
              <a:t>Année de terminale </a:t>
            </a:r>
            <a:r>
              <a:rPr lang="fr-FR" sz="1500" dirty="0">
                <a:solidFill>
                  <a:srgbClr val="3D566E"/>
                </a:solidFill>
              </a:rPr>
              <a:t>: bulletins scolaires des 1er et 2e </a:t>
            </a:r>
            <a:r>
              <a:rPr lang="fr-FR" sz="1500" dirty="0">
                <a:solidFill>
                  <a:srgbClr val="3D566E"/>
                </a:solidFill>
              </a:rPr>
              <a:t>trimestres (ou 1</a:t>
            </a:r>
            <a:r>
              <a:rPr lang="fr-FR" sz="1500" baseline="30000" dirty="0">
                <a:solidFill>
                  <a:srgbClr val="3D566E"/>
                </a:solidFill>
              </a:rPr>
              <a:t>er</a:t>
            </a:r>
            <a:r>
              <a:rPr lang="fr-FR" sz="1500" dirty="0">
                <a:solidFill>
                  <a:srgbClr val="3D566E"/>
                </a:solidFill>
              </a:rPr>
              <a:t> semestre), </a:t>
            </a:r>
            <a:r>
              <a:rPr lang="fr-FR" sz="1500" dirty="0">
                <a:solidFill>
                  <a:srgbClr val="3D566E"/>
                </a:solidFill>
              </a:rPr>
              <a:t>notes des épreuves finales </a:t>
            </a:r>
            <a:r>
              <a:rPr lang="fr-FR" sz="1500" dirty="0">
                <a:solidFill>
                  <a:srgbClr val="3D566E"/>
                </a:solidFill>
              </a:rPr>
              <a:t>des deux enseignements </a:t>
            </a:r>
            <a:r>
              <a:rPr lang="fr-FR" sz="1500" dirty="0">
                <a:solidFill>
                  <a:srgbClr val="3D566E"/>
                </a:solidFill>
              </a:rPr>
              <a:t>de spécialité suivis en classe de terminale </a:t>
            </a:r>
            <a:r>
              <a:rPr lang="fr-FR" sz="1500" dirty="0">
                <a:solidFill>
                  <a:srgbClr val="3D566E"/>
                </a:solidFill>
              </a:rPr>
              <a:t>(pour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defTabSz="914378"/>
            <a:fld id="{820849E3-7600-42FA-8728-1373D67660D1}" type="datetime1">
              <a:rPr lang="fr-FR" cap="all">
                <a:solidFill>
                  <a:srgbClr val="000000"/>
                </a:solidFill>
                <a:latin typeface="Arial"/>
              </a:rPr>
              <a:pPr algn="r" defTabSz="914378"/>
              <a:t>02/11/2021</a:t>
            </a:fld>
            <a:endParaRPr lang="fr-FR" cap="all" dirty="0">
              <a:solidFill>
                <a:srgbClr val="000000"/>
              </a:solidFill>
              <a:latin typeface="Arial"/>
            </a:endParaRPr>
          </a:p>
        </p:txBody>
      </p:sp>
      <p:sp>
        <p:nvSpPr>
          <p:cNvPr id="8" name="Espace réservé du numéro de diapositive 7"/>
          <p:cNvSpPr>
            <a:spLocks noGrp="1"/>
          </p:cNvSpPr>
          <p:nvPr>
            <p:ph type="sldNum" sz="quarter" idx="12"/>
          </p:nvPr>
        </p:nvSpPr>
        <p:spPr/>
        <p:txBody>
          <a:bodyPr/>
          <a:lstStyle/>
          <a:p>
            <a:pPr defTabSz="914378"/>
            <a:fld id="{733122C9-A0B9-462F-8757-0847AD287B63}" type="slidenum">
              <a:rPr lang="fr-FR">
                <a:latin typeface="Arial"/>
              </a:rPr>
              <a:pPr defTabSz="914378"/>
              <a:t>9</a:t>
            </a:fld>
            <a:endParaRPr lang="fr-FR" dirty="0">
              <a:latin typeface="Arial"/>
            </a:endParaRPr>
          </a:p>
        </p:txBody>
      </p:sp>
    </p:spTree>
    <p:extLst>
      <p:ext uri="{BB962C8B-B14F-4D97-AF65-F5344CB8AC3E}">
        <p14:creationId xmlns:p14="http://schemas.microsoft.com/office/powerpoint/2010/main" val="2454577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2547</TotalTime>
  <Words>628</Words>
  <Application>Microsoft Office PowerPoint</Application>
  <PresentationFormat>Affichage à l'écran (16:9)</PresentationFormat>
  <Paragraphs>67</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Lucida Grande</vt:lpstr>
      <vt:lpstr>OPÉRATEURS</vt:lpstr>
      <vt:lpstr>w</vt:lpstr>
      <vt:lpstr>LES PRINCIPES CLÉS DE PARCOURSUP</vt:lpstr>
      <vt:lpstr>PARCOURSUP AU SERVICE DE L’ÉGALITÉ DES CHANCES     </vt:lpstr>
      <vt:lpstr>Présentation PowerPoint</vt:lpstr>
      <vt:lpstr>Présentation PowerPoint</vt:lpstr>
      <vt:lpstr>PRÉPARER SON PROJET D’ORIENTATION</vt:lpstr>
      <vt:lpstr>LES FORMATIONS ACCESSIBLES VIA PARCOURSUP </vt:lpstr>
      <vt:lpstr>Présentation PowerPoint</vt:lpstr>
      <vt:lpstr>LES ÉLÉMENTS DU DOSSIER TRANSMIS À CHAQUE FORMATION</vt:lpstr>
      <vt:lpstr>Présentation PowerPoint</vt:lpstr>
      <vt:lpstr>5 CONSEILS POUR BIEN SE PRÉPARER</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HOUDA SAID</cp:lastModifiedBy>
  <cp:revision>73</cp:revision>
  <dcterms:created xsi:type="dcterms:W3CDTF">2020-10-27T08:44:50Z</dcterms:created>
  <dcterms:modified xsi:type="dcterms:W3CDTF">2021-11-02T15:29:10Z</dcterms:modified>
</cp:coreProperties>
</file>